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ppt/tags/tag3.xml" ContentType="application/vnd.openxmlformats-officedocument.presentationml.tags+xml"/>
  <Override PartName="/ppt/tags/tag2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ppt/tags/tag1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6C3317-D1E6-4EF6-B738-274B8AEA8B97}" type="datetimeFigureOut">
              <a:rPr lang="en-SG" smtClean="0"/>
              <a:t>27/7/2020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1BF64-57F5-45BB-A28E-A5D4FAD8F2A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0032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2856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3880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7058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3078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69651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91473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2531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71BF64-57F5-45BB-A28E-A5D4FAD8F2AD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68647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EI5oz33Ia8" TargetMode="Externa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hyperlink" Target="https://pdfs.semanticscholar.org/6165/4730d24f1ba0e34b5830d2925febbf3c24fc.pdf" TargetMode="Externa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hyperlink" Target="https://www.plm.automation.siemens.com/global/en/products/mechanical-design/mechatronic-concept-design.html" TargetMode="Externa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_ePLMV7NnA" TargetMode="Externa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5.m4a"/><Relationship Id="rId7" Type="http://schemas.openxmlformats.org/officeDocument/2006/relationships/hyperlink" Target="https://www.plm.automation.siemens.com/global/en/our-story/customers/komatsu-ntc/12189/" TargetMode="External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 smtClean="0"/>
              <a:t>PLC and Digital Twin </a:t>
            </a:r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0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3"/>
    </mc:Choice>
    <mc:Fallback xmlns="">
      <p:transition spd="slow" advTm="15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fEI5oz33Ia8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-9939" y="9939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92278" y="6400800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chemeClr val="bg1"/>
                </a:solidFill>
              </a:rPr>
              <a:t>https://youtu.be/fEI5oz33Ia8</a:t>
            </a:r>
          </a:p>
        </p:txBody>
      </p:sp>
    </p:spTree>
    <p:extLst>
      <p:ext uri="{BB962C8B-B14F-4D97-AF65-F5344CB8AC3E}">
        <p14:creationId xmlns:p14="http://schemas.microsoft.com/office/powerpoint/2010/main" val="242792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What is </a:t>
            </a:r>
            <a:br>
              <a:rPr lang="en-SG" dirty="0" smtClean="0"/>
            </a:br>
            <a:r>
              <a:rPr lang="en-SG" dirty="0" smtClean="0"/>
              <a:t>Digital Twin?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7" y="963498"/>
            <a:ext cx="7501097" cy="3328330"/>
          </a:xfrm>
        </p:spPr>
        <p:txBody>
          <a:bodyPr/>
          <a:lstStyle/>
          <a:p>
            <a:r>
              <a:rPr lang="en-US" dirty="0" smtClean="0">
                <a:cs typeface="Calibri"/>
              </a:rPr>
              <a:t>Virtual </a:t>
            </a:r>
            <a:r>
              <a:rPr lang="en-US" dirty="0">
                <a:cs typeface="Calibri"/>
              </a:rPr>
              <a:t>copy of the physical </a:t>
            </a:r>
            <a:r>
              <a:rPr lang="en-US" dirty="0" smtClean="0">
                <a:cs typeface="Calibri"/>
              </a:rPr>
              <a:t>machine</a:t>
            </a:r>
          </a:p>
          <a:p>
            <a:r>
              <a:rPr lang="en-US" dirty="0" smtClean="0">
                <a:cs typeface="Calibri"/>
              </a:rPr>
              <a:t>Digital </a:t>
            </a:r>
            <a:r>
              <a:rPr lang="en-US" dirty="0">
                <a:cs typeface="Calibri"/>
              </a:rPr>
              <a:t>copy that </a:t>
            </a:r>
            <a:r>
              <a:rPr lang="en-US" dirty="0" smtClean="0">
                <a:cs typeface="Calibri"/>
              </a:rPr>
              <a:t>look </a:t>
            </a:r>
            <a:r>
              <a:rPr lang="en-US" dirty="0">
                <a:cs typeface="Calibri"/>
              </a:rPr>
              <a:t>and </a:t>
            </a:r>
            <a:r>
              <a:rPr lang="en-US" dirty="0" smtClean="0">
                <a:cs typeface="Calibri"/>
              </a:rPr>
              <a:t>behave exactly with the physical machine</a:t>
            </a:r>
          </a:p>
          <a:p>
            <a:r>
              <a:rPr lang="en-US" dirty="0">
                <a:ea typeface="+mn-lt"/>
                <a:cs typeface="+mn-lt"/>
              </a:rPr>
              <a:t>A digital twin controlled by a PLC reacts in a similar way that a physical machine would </a:t>
            </a:r>
            <a:r>
              <a:rPr lang="en-US" dirty="0" smtClean="0">
                <a:ea typeface="+mn-lt"/>
                <a:cs typeface="+mn-lt"/>
              </a:rPr>
              <a:t>react</a:t>
            </a:r>
          </a:p>
          <a:p>
            <a:r>
              <a:rPr lang="en-US" dirty="0" smtClean="0">
                <a:ea typeface="+mn-lt"/>
                <a:cs typeface="+mn-lt"/>
              </a:rPr>
              <a:t>Digital copy could exist before physical machine </a:t>
            </a:r>
          </a:p>
          <a:p>
            <a:r>
              <a:rPr lang="en-US" dirty="0" smtClean="0">
                <a:ea typeface="+mn-lt"/>
                <a:cs typeface="+mn-lt"/>
              </a:rPr>
              <a:t>Digital twin can run simultaneously with the physical machine</a:t>
            </a:r>
          </a:p>
          <a:p>
            <a:r>
              <a:rPr lang="en-US" dirty="0" smtClean="0">
                <a:ea typeface="+mn-lt"/>
                <a:cs typeface="+mn-lt"/>
              </a:rPr>
              <a:t>Data from physical machine gathered and used for future improvement</a:t>
            </a:r>
            <a:endParaRPr lang="en-SG" dirty="0"/>
          </a:p>
        </p:txBody>
      </p:sp>
      <p:sp>
        <p:nvSpPr>
          <p:cNvPr id="4" name="TextBox 3"/>
          <p:cNvSpPr txBox="1"/>
          <p:nvPr/>
        </p:nvSpPr>
        <p:spPr>
          <a:xfrm>
            <a:off x="5765112" y="6494838"/>
            <a:ext cx="6426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dirty="0">
                <a:hlinkClick r:id="rId6"/>
              </a:rPr>
              <a:t>https://pdfs.semanticscholar.org/6165/4730d24f1ba0e34b5830d2925febbf3c24fc.pdf</a:t>
            </a:r>
            <a:endParaRPr lang="en-SG" sz="1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4147792" y="4734608"/>
            <a:ext cx="6758151" cy="1064618"/>
            <a:chOff x="4092213" y="4409562"/>
            <a:chExt cx="6758151" cy="1064618"/>
          </a:xfrm>
        </p:grpSpPr>
        <p:sp>
          <p:nvSpPr>
            <p:cNvPr id="5" name="Rounded Rectangle 4"/>
            <p:cNvSpPr/>
            <p:nvPr/>
          </p:nvSpPr>
          <p:spPr>
            <a:xfrm>
              <a:off x="6751672" y="4553682"/>
              <a:ext cx="1449701" cy="7763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b="1" dirty="0" smtClean="0"/>
                <a:t>Digital Twin</a:t>
              </a:r>
              <a:endParaRPr lang="en-SG" b="1" dirty="0"/>
            </a:p>
          </p:txBody>
        </p:sp>
        <p:sp>
          <p:nvSpPr>
            <p:cNvPr id="6" name="Left-Right Arrow 5"/>
            <p:cNvSpPr/>
            <p:nvPr/>
          </p:nvSpPr>
          <p:spPr>
            <a:xfrm>
              <a:off x="8341743" y="4754965"/>
              <a:ext cx="833887" cy="373812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Left-Right Arrow 6"/>
            <p:cNvSpPr/>
            <p:nvPr/>
          </p:nvSpPr>
          <p:spPr>
            <a:xfrm>
              <a:off x="5766947" y="4754965"/>
              <a:ext cx="833887" cy="373812"/>
            </a:xfrm>
            <a:prstGeom prst="left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9400663" y="4409562"/>
              <a:ext cx="1449701" cy="106461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dirty="0" smtClean="0"/>
                <a:t>PLC </a:t>
              </a:r>
            </a:p>
            <a:p>
              <a:pPr algn="ctr"/>
              <a:r>
                <a:rPr lang="en-SG" dirty="0" smtClean="0"/>
                <a:t>+</a:t>
              </a:r>
            </a:p>
            <a:p>
              <a:pPr algn="ctr"/>
              <a:r>
                <a:rPr lang="en-SG" dirty="0" smtClean="0"/>
                <a:t>SCADA</a:t>
              </a:r>
              <a:endParaRPr lang="en-SG" dirty="0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092213" y="4409562"/>
              <a:ext cx="1449701" cy="1064618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dirty="0" smtClean="0"/>
                <a:t>CAD Model </a:t>
              </a:r>
            </a:p>
            <a:p>
              <a:pPr algn="ctr"/>
              <a:r>
                <a:rPr lang="en-SG" dirty="0" smtClean="0"/>
                <a:t>+</a:t>
              </a:r>
            </a:p>
            <a:p>
              <a:pPr algn="ctr"/>
              <a:r>
                <a:rPr lang="en-SG" dirty="0" smtClean="0"/>
                <a:t>Simulation</a:t>
              </a:r>
              <a:endParaRPr lang="en-SG" dirty="0"/>
            </a:p>
          </p:txBody>
        </p: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2925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37"/>
    </mc:Choice>
    <mc:Fallback xmlns="">
      <p:transition spd="slow" advTm="87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73007"/>
          </a:xfrm>
        </p:spPr>
        <p:txBody>
          <a:bodyPr/>
          <a:lstStyle/>
          <a:p>
            <a:r>
              <a:rPr lang="en-SG" dirty="0" smtClean="0"/>
              <a:t>CAD Model + Simulation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7" y="717353"/>
            <a:ext cx="7315200" cy="3532914"/>
          </a:xfrm>
        </p:spPr>
        <p:txBody>
          <a:bodyPr/>
          <a:lstStyle/>
          <a:p>
            <a:pPr marL="0" indent="0">
              <a:buNone/>
            </a:pPr>
            <a:r>
              <a:rPr lang="en-SG" b="1" u="sng" dirty="0"/>
              <a:t>Physics-Based </a:t>
            </a:r>
            <a:r>
              <a:rPr lang="en-SG" b="1" u="sng" dirty="0" smtClean="0"/>
              <a:t>Simulation</a:t>
            </a:r>
          </a:p>
          <a:p>
            <a:r>
              <a:rPr lang="en-SG" dirty="0" smtClean="0"/>
              <a:t>Computer Aided Design (CAD) is used for drafting and design </a:t>
            </a:r>
          </a:p>
          <a:p>
            <a:r>
              <a:rPr lang="en-SG" dirty="0" smtClean="0"/>
              <a:t>Powerful CAD software for digital twin features:</a:t>
            </a:r>
          </a:p>
          <a:p>
            <a:pPr lvl="1"/>
            <a:r>
              <a:rPr lang="en-SG" dirty="0" smtClean="0"/>
              <a:t>Geometry and modelling of parts</a:t>
            </a:r>
          </a:p>
          <a:p>
            <a:pPr lvl="1"/>
            <a:r>
              <a:rPr lang="en-SG" dirty="0" smtClean="0"/>
              <a:t>Model operation of </a:t>
            </a:r>
            <a:r>
              <a:rPr lang="en-SG" dirty="0"/>
              <a:t>machine</a:t>
            </a:r>
            <a:endParaRPr lang="en-SG" dirty="0" smtClean="0"/>
          </a:p>
          <a:p>
            <a:pPr lvl="1"/>
            <a:r>
              <a:rPr lang="en-SG" dirty="0" smtClean="0"/>
              <a:t>Provision to include data such as joints, motion, sensors, actuators, collision behaviour and other kinematic &amp; dynamic properties of components </a:t>
            </a:r>
          </a:p>
          <a:p>
            <a:r>
              <a:rPr lang="en-SG" dirty="0" smtClean="0"/>
              <a:t>Physics-based interactive simulation to verify machine operation</a:t>
            </a:r>
            <a:endParaRPr lang="en-SG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119336"/>
            <a:ext cx="36960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a typeface="+mn-lt"/>
                <a:cs typeface="+mn-lt"/>
                <a:hlinkClick r:id="rId6"/>
              </a:rPr>
              <a:t>https://</a:t>
            </a:r>
            <a:r>
              <a:rPr lang="en-US" sz="1400" dirty="0" smtClean="0">
                <a:ea typeface="+mn-lt"/>
                <a:cs typeface="+mn-lt"/>
                <a:hlinkClick r:id="rId6"/>
              </a:rPr>
              <a:t>www.plm.automation.siemens.com/global/en/products/mechanical-design/mechatronic-concept-design.html</a:t>
            </a:r>
            <a:endParaRPr lang="en-SG" sz="1400" dirty="0"/>
          </a:p>
        </p:txBody>
      </p:sp>
      <p:pic>
        <p:nvPicPr>
          <p:cNvPr id="1026" name="Picture 2" descr="https://www.plm.automation.siemens.com/media/global/en/physics_based_640x360_tcm27-25120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855" y="4082355"/>
            <a:ext cx="4934478" cy="277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468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29"/>
    </mc:Choice>
    <mc:Fallback xmlns="">
      <p:transition spd="slow" advTm="83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035404" cy="4601183"/>
          </a:xfrm>
        </p:spPr>
        <p:txBody>
          <a:bodyPr/>
          <a:lstStyle/>
          <a:p>
            <a:r>
              <a:rPr lang="en-SG" dirty="0" smtClean="0"/>
              <a:t>Virtual Commissioning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Commissioning is to bring a newly produced product or equipment into working condition (as per Oxford dictionary) </a:t>
            </a:r>
          </a:p>
          <a:p>
            <a:r>
              <a:rPr lang="en-SG" dirty="0" smtClean="0"/>
              <a:t>Traditionally physical equipment or machine needs to be present during commissioning</a:t>
            </a:r>
          </a:p>
          <a:p>
            <a:r>
              <a:rPr lang="en-SG" dirty="0" smtClean="0"/>
              <a:t>Programmed PLC could only be tested according to specifications and simulated inputs/outputs prior to integration with physical equipment</a:t>
            </a:r>
          </a:p>
          <a:p>
            <a:r>
              <a:rPr lang="en-SG" dirty="0" smtClean="0"/>
              <a:t>Virtual Commissioning (VC) allows PLC program to be verified with the Digital Twin’s virtual model</a:t>
            </a:r>
          </a:p>
          <a:p>
            <a:r>
              <a:rPr lang="en-SG" dirty="0" smtClean="0"/>
              <a:t>PLC simulation communicates with CAD simulation in the digital twin virtual commissioning </a:t>
            </a:r>
            <a:endParaRPr lang="en-SG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9388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719"/>
    </mc:Choice>
    <mc:Fallback xmlns="">
      <p:transition spd="slow" advTm="99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l_ePLMV7NnA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012925" y="6341165"/>
            <a:ext cx="3179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chemeClr val="bg1"/>
                </a:solidFill>
              </a:rPr>
              <a:t>https://youtu.be/l_ePLMV7NnA</a:t>
            </a:r>
          </a:p>
        </p:txBody>
      </p:sp>
    </p:spTree>
    <p:extLst>
      <p:ext uri="{BB962C8B-B14F-4D97-AF65-F5344CB8AC3E}">
        <p14:creationId xmlns:p14="http://schemas.microsoft.com/office/powerpoint/2010/main" val="247686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056" y="1123837"/>
            <a:ext cx="3052989" cy="3479453"/>
          </a:xfrm>
        </p:spPr>
        <p:txBody>
          <a:bodyPr/>
          <a:lstStyle/>
          <a:p>
            <a:r>
              <a:rPr lang="en-SG" dirty="0" smtClean="0"/>
              <a:t>Advantages of Virtual Commissioning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3462" y="610329"/>
            <a:ext cx="8153399" cy="4069890"/>
          </a:xfrm>
        </p:spPr>
        <p:txBody>
          <a:bodyPr/>
          <a:lstStyle/>
          <a:p>
            <a:r>
              <a:rPr lang="en-SG" dirty="0" smtClean="0"/>
              <a:t>Enable engineers to test, refine and optimize (Before hardware assembly):</a:t>
            </a:r>
          </a:p>
          <a:p>
            <a:pPr lvl="1"/>
            <a:r>
              <a:rPr lang="en-SG" dirty="0" smtClean="0"/>
              <a:t>Mechanical</a:t>
            </a:r>
          </a:p>
          <a:p>
            <a:pPr lvl="1"/>
            <a:r>
              <a:rPr lang="en-SG" dirty="0" smtClean="0"/>
              <a:t>Electrical</a:t>
            </a:r>
          </a:p>
          <a:p>
            <a:pPr lvl="1"/>
            <a:r>
              <a:rPr lang="en-SG" dirty="0" smtClean="0"/>
              <a:t>Logical Design</a:t>
            </a:r>
          </a:p>
          <a:p>
            <a:pPr lvl="1"/>
            <a:r>
              <a:rPr lang="en-SG" dirty="0" smtClean="0"/>
              <a:t>Integration</a:t>
            </a:r>
          </a:p>
          <a:p>
            <a:r>
              <a:rPr lang="en-SG" dirty="0"/>
              <a:t>Significantly Reduce</a:t>
            </a:r>
          </a:p>
          <a:p>
            <a:pPr lvl="1"/>
            <a:r>
              <a:rPr lang="en-SG" dirty="0"/>
              <a:t>Development time (time to market)</a:t>
            </a:r>
          </a:p>
          <a:p>
            <a:pPr lvl="1"/>
            <a:r>
              <a:rPr lang="en-SG" dirty="0"/>
              <a:t>Cost of </a:t>
            </a:r>
            <a:r>
              <a:rPr lang="en-SG" dirty="0" smtClean="0"/>
              <a:t>error (Errors corrected during VC)</a:t>
            </a:r>
            <a:endParaRPr lang="en-SG" dirty="0"/>
          </a:p>
          <a:p>
            <a:pPr lvl="1"/>
            <a:r>
              <a:rPr lang="en-SG" dirty="0"/>
              <a:t>Setup </a:t>
            </a:r>
            <a:r>
              <a:rPr lang="en-SG" dirty="0" smtClean="0"/>
              <a:t>time (Issues resolved during VC)</a:t>
            </a:r>
            <a:endParaRPr lang="en-SG" dirty="0"/>
          </a:p>
          <a:p>
            <a:pPr lvl="1"/>
            <a:r>
              <a:rPr lang="en-SG" dirty="0" smtClean="0"/>
              <a:t>Downtime (Unforeseen bugs resolved during VC)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6949" y="4526617"/>
            <a:ext cx="6146556" cy="22434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92" y="6137031"/>
            <a:ext cx="5773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hlinkClick r:id="rId7"/>
              </a:rPr>
              <a:t>https://www.plm.automation.siemens.com/global/en/our-story/customers/komatsu-ntc/12189/</a:t>
            </a:r>
            <a:endParaRPr lang="en-SG" sz="14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5803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803"/>
    </mc:Choice>
    <mc:Fallback xmlns="">
      <p:transition spd="slow" advTm="149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PRING_QUIZ_SHAPE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0795" cap="flat" cmpd="sng" algn="ctr">
            <a:noFill/>
            <a:prstDash val="solid"/>
          </a:ln>
          <a:effectLst>
            <a:innerShdw>
              <a:scrgbClr r="0" g="0" b="0">
                <a:alpha val="0"/>
              </a:scrgbClr>
            </a:innerShdw>
          </a:effectLst>
          <a:extLst>
            <a:ext uri="{91240B29-F687-4F45-9708-019B960494DF}">
              <a14:hiddenLine xmlns:a14="http://schemas.microsoft.com/office/drawing/2010/main" w="1079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3" name="ISPRING_QUIZ_SHAPE1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47570" y="1851660"/>
            <a:ext cx="7899400" cy="4445000"/>
          </a:xfrm>
          <a:prstGeom prst="rect">
            <a:avLst/>
          </a:prstGeom>
          <a:effectLst>
            <a:outerShdw blurRad="114300" dist="38100" dir="5400000" rotWithShape="0">
              <a:scrgbClr r="0" g="0" b="0">
                <a:alpha val="20000"/>
              </a:scrgbClr>
            </a:outerShdw>
          </a:effectLst>
        </p:spPr>
      </p:pic>
      <p:sp>
        <p:nvSpPr>
          <p:cNvPr id="9" name="ISPRING_QUIZ_SHAPE2"/>
          <p:cNvSpPr txBox="1"/>
          <p:nvPr/>
        </p:nvSpPr>
        <p:spPr>
          <a:xfrm>
            <a:off x="731520" y="411480"/>
            <a:ext cx="10728960" cy="553998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SG" sz="30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  Quiz</a:t>
            </a:r>
            <a:endParaRPr lang="en-SG" sz="30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0" name="ISPRING_QUIZ_SHAPE3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57855" y="482600"/>
            <a:ext cx="406400" cy="406400"/>
          </a:xfrm>
          <a:prstGeom prst="rect">
            <a:avLst/>
          </a:prstGeom>
          <a:effectLst>
            <a:innerShdw>
              <a:scrgbClr r="0" g="0" b="0">
                <a:alpha val="0"/>
              </a:scrgbClr>
            </a:innerShdw>
          </a:effectLst>
        </p:spPr>
      </p:pic>
      <p:sp>
        <p:nvSpPr>
          <p:cNvPr id="11" name="ISPRING_QUIZ_SHAPE4"/>
          <p:cNvSpPr txBox="1"/>
          <p:nvPr/>
        </p:nvSpPr>
        <p:spPr>
          <a:xfrm>
            <a:off x="731520" y="1097280"/>
            <a:ext cx="10728960" cy="430887"/>
          </a:xfrm>
          <a:prstGeom prst="rect">
            <a:avLst/>
          </a:prstGeom>
          <a:noFill/>
          <a:effectLst>
            <a:innerShdw>
              <a:scrgbClr r="0" g="0" b="0">
                <a:alpha val="0"/>
              </a:scrgbClr>
            </a:innerShdw>
          </a:effectLst>
        </p:spPr>
        <p:txBody>
          <a:bodyPr vert="horz" rtlCol="0">
            <a:spAutoFit/>
          </a:bodyPr>
          <a:lstStyle/>
          <a:p>
            <a:pPr algn="ctr"/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Click the </a:t>
            </a:r>
            <a:r>
              <a:rPr lang="en-GB" sz="2200" b="1" smtClean="0">
                <a:solidFill>
                  <a:srgbClr val="343944"/>
                </a:solidFill>
                <a:effectLst/>
                <a:latin typeface="Segoe UI Semibold" panose="020B0702040204020203" pitchFamily="34" charset="0"/>
              </a:rPr>
              <a:t>Quiz</a:t>
            </a:r>
            <a:r>
              <a:rPr lang="en-GB" sz="2200" smtClean="0">
                <a:solidFill>
                  <a:srgbClr val="343944"/>
                </a:solidFill>
                <a:effectLst/>
                <a:latin typeface="Segoe UI" panose="020B0502040204020203" pitchFamily="34" charset="0"/>
              </a:rPr>
              <a:t> button to edit this object</a:t>
            </a:r>
            <a:endParaRPr lang="en-SG" sz="2200">
              <a:solidFill>
                <a:srgbClr val="343944"/>
              </a:solidFill>
              <a:effectLst/>
              <a:latin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964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OJECT_VERSION" val="9.32"/>
  <p:tag name="ISPRING_PROJECT_FOLDER_UPDATED" val="1"/>
  <p:tag name="ISPRING_PRESENTATION_PATH" val="D:\ET0917 - PLCA\New Lecture\Lecture 10\Lecture 10-3 Digital Twin.pptx"/>
  <p:tag name="ISPRING_LMS_API_VERSION" val="SCORM 1.2"/>
  <p:tag name="ISPRING_ULTRA_SCORM_COURSE_ID" val="97486C06-1852-4CCE-8852-F5CD9AAE7722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CLOUDFOLDERID" val="1"/>
  <p:tag name="ISPRINGONLINEFOLDERID" val="1"/>
  <p:tag name="ISPRING_OUTPUT_FOLDER" val="[[&quot;\\-\uFFFD\u0018{983F2BAD-954E-45DE-8A10-759E907E4FA0}&quot;,&quot;D:\\ET0917 - PLCA\\New Lecture\\Lecture 10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free&quot;},&quot;advancedSettings&quot;:{&quot;enableTextAllocation&quot;:&quot;T_TRUE&quot;,&quot;viewingFromLocalDrive&quot;:&quot;T_TRUE&quot;,&quot;contentScale&quot;:75,&quot;contentScaleMode&quot;:&quot;SCAL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publishDestination&quot;:&quot;LMS&quot;,&quot;wordSettings&quot;:{&quot;printCopies&quot;:1}}"/>
  <p:tag name="ISPRING_PRESENTATION_TITLE" val="Lecture 10-3 Digital Twin"/>
  <p:tag name="ISPRING_UUID" val="{1D8D6253-CAFA-4434-A041-A10D59419543}"/>
  <p:tag name="ISPRING_RESOURCE_FOLDER" val="D:\ET0917 - PLCA\New Lecture\Lecture 10\Lecture 10-3 Digital Twin_1\"/>
  <p:tag name="ISPRING_RESOURCE_FOLDER_STATIC" val="D:\ET0917 - PLCA\New Lecture\Lecture 10\Lecture 10-3 Digital Twin_1\"/>
  <p:tag name="ISPRING_SCORM_RATE_QUIZZES" val="1"/>
  <p:tag name="ISPRING_SCORM_PASSING_SCORE" val="90.000000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8|6.4|8|6.6|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|29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|9|45|13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|19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QUIZ_PROPERTIES" val="&lt;QuizProperties&gt;&lt;passAction&gt;&lt;action&gt;3&lt;/action&gt;&lt;/passAction&gt;&lt;failAction&gt;&lt;action&gt;3&lt;/action&gt;&lt;/failAction&gt;&lt;viewSlidesPolicy&gt;0&lt;/viewSlidesPolicy&gt;&lt;allowInterrupt&gt;1&lt;/allowInterrupt&gt;&lt;restartFailedQuiz&gt;0&lt;/restartFailedQuiz&gt;&lt;/QuizProperties&gt;&#10;"/>
  <p:tag name="ISPRING_QUIZ_SHAPES_ADDED" val="1"/>
  <p:tag name="ISPRING_RESOURCE_QUIZ" val="quiz1.quiz"/>
  <p:tag name="ISPRING_QUIZ_FULL_PATH" val="D:\ET0917 - PLCA\New Lecture\Lecture 10\Lecture 10-3 Digital Twin_1\quiz\quiz1.quiz"/>
  <p:tag name="ISPRING_QUIZ_RELATIVE_PATH" val="Lecture 10-3 Digital Twin_1\quiz\quiz1.quiz"/>
</p:tagLst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949F10E902964387F3FC0FAFDD3733" ma:contentTypeVersion="7" ma:contentTypeDescription="Create a new document." ma:contentTypeScope="" ma:versionID="93551f1c400db8e11f5664d02a6606d8">
  <xsd:schema xmlns:xsd="http://www.w3.org/2001/XMLSchema" xmlns:xs="http://www.w3.org/2001/XMLSchema" xmlns:p="http://schemas.microsoft.com/office/2006/metadata/properties" xmlns:ns2="4669478b-ecd4-41a6-810b-55ece70d8990" targetNamespace="http://schemas.microsoft.com/office/2006/metadata/properties" ma:root="true" ma:fieldsID="fe96acb2051091ad84a13edd7a73a233" ns2:_="">
    <xsd:import namespace="4669478b-ecd4-41a6-810b-55ece70d89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9478b-ecd4-41a6-810b-55ece70d89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D96C3DC-8BF7-472B-82D6-2F577ADB58B3}"/>
</file>

<file path=customXml/itemProps2.xml><?xml version="1.0" encoding="utf-8"?>
<ds:datastoreItem xmlns:ds="http://schemas.openxmlformats.org/officeDocument/2006/customXml" ds:itemID="{E49D1E2B-ABD8-4AC8-9962-B096F932081C}"/>
</file>

<file path=customXml/itemProps3.xml><?xml version="1.0" encoding="utf-8"?>
<ds:datastoreItem xmlns:ds="http://schemas.openxmlformats.org/officeDocument/2006/customXml" ds:itemID="{AF18B908-C404-4925-BBEC-107196B18820}"/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6969</TotalTime>
  <Words>316</Words>
  <Application>Microsoft Office PowerPoint</Application>
  <PresentationFormat>Widescreen</PresentationFormat>
  <Paragraphs>55</Paragraphs>
  <Slides>8</Slides>
  <Notes>8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Corbel</vt:lpstr>
      <vt:lpstr>Segoe UI</vt:lpstr>
      <vt:lpstr>Segoe UI Semibold</vt:lpstr>
      <vt:lpstr>Wingdings 2</vt:lpstr>
      <vt:lpstr>Frame</vt:lpstr>
      <vt:lpstr>PLC and Digital Twin </vt:lpstr>
      <vt:lpstr>PowerPoint Presentation</vt:lpstr>
      <vt:lpstr>What is  Digital Twin?</vt:lpstr>
      <vt:lpstr>CAD Model + Simulation</vt:lpstr>
      <vt:lpstr>Virtual Commissioning</vt:lpstr>
      <vt:lpstr>PowerPoint Presentation</vt:lpstr>
      <vt:lpstr>Advantages of Virtual Commissioning</vt:lpstr>
      <vt:lpstr>PowerPoint Presentation</vt:lpstr>
    </vt:vector>
  </TitlesOfParts>
  <Company>Singapore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10-3 Digital Twin</dc:title>
  <dc:creator>Poh Chin Poh</dc:creator>
  <cp:lastModifiedBy>Poh Chin Poh</cp:lastModifiedBy>
  <cp:revision>27</cp:revision>
  <dcterms:created xsi:type="dcterms:W3CDTF">2020-07-17T11:07:12Z</dcterms:created>
  <dcterms:modified xsi:type="dcterms:W3CDTF">2020-07-27T09:04:29Z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0x010100C8949F10E902964387F3FC0FAFDD3733</vt:lpwstr>
  </property>
</Properties>
</file>

<file path=docProps/thumbnail.jpeg>
</file>